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7"/>
    <p:sldId id="257" r:id="rId38"/>
    <p:sldId id="258" r:id="rId39"/>
    <p:sldId id="259" r:id="rId40"/>
    <p:sldId id="260" r:id="rId41"/>
    <p:sldId id="261" r:id="rId42"/>
    <p:sldId id="262" r:id="rId43"/>
    <p:sldId id="263" r:id="rId4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Neue Machina" charset="1" panose="00000500000000000000"/>
      <p:regular r:id="rId16"/>
    </p:embeddedFont>
    <p:embeddedFont>
      <p:font typeface="Neue Machina Light" charset="1" panose="00000400000000000000"/>
      <p:regular r:id="rId17"/>
    </p:embeddedFont>
    <p:embeddedFont>
      <p:font typeface="Neue Machina Ultra-Bold" charset="1" panose="00000900000000000000"/>
      <p:regular r:id="rId18"/>
    </p:embeddedFont>
    <p:embeddedFont>
      <p:font typeface="Montserrat" charset="1" panose="00000500000000000000"/>
      <p:regular r:id="rId19"/>
    </p:embeddedFont>
    <p:embeddedFont>
      <p:font typeface="Montserrat Bold" charset="1" panose="00000800000000000000"/>
      <p:regular r:id="rId20"/>
    </p:embeddedFont>
    <p:embeddedFont>
      <p:font typeface="Montserrat Italics" charset="1" panose="00000500000000000000"/>
      <p:regular r:id="rId21"/>
    </p:embeddedFont>
    <p:embeddedFont>
      <p:font typeface="Montserrat Bold Italics" charset="1" panose="00000800000000000000"/>
      <p:regular r:id="rId22"/>
    </p:embeddedFont>
    <p:embeddedFont>
      <p:font typeface="Montserrat Thin" charset="1" panose="00000300000000000000"/>
      <p:regular r:id="rId23"/>
    </p:embeddedFont>
    <p:embeddedFont>
      <p:font typeface="Montserrat Thin Italics" charset="1" panose="00000300000000000000"/>
      <p:regular r:id="rId24"/>
    </p:embeddedFont>
    <p:embeddedFont>
      <p:font typeface="Montserrat Extra-Light" charset="1" panose="00000300000000000000"/>
      <p:regular r:id="rId25"/>
    </p:embeddedFont>
    <p:embeddedFont>
      <p:font typeface="Montserrat Extra-Light Italics" charset="1" panose="00000300000000000000"/>
      <p:regular r:id="rId26"/>
    </p:embeddedFont>
    <p:embeddedFont>
      <p:font typeface="Montserrat Light" charset="1" panose="00000400000000000000"/>
      <p:regular r:id="rId27"/>
    </p:embeddedFont>
    <p:embeddedFont>
      <p:font typeface="Montserrat Light Italics" charset="1" panose="00000400000000000000"/>
      <p:regular r:id="rId28"/>
    </p:embeddedFont>
    <p:embeddedFont>
      <p:font typeface="Montserrat Medium" charset="1" panose="00000600000000000000"/>
      <p:regular r:id="rId29"/>
    </p:embeddedFont>
    <p:embeddedFont>
      <p:font typeface="Montserrat Medium Italics" charset="1" panose="00000600000000000000"/>
      <p:regular r:id="rId30"/>
    </p:embeddedFont>
    <p:embeddedFont>
      <p:font typeface="Montserrat Semi-Bold" charset="1" panose="00000700000000000000"/>
      <p:regular r:id="rId31"/>
    </p:embeddedFont>
    <p:embeddedFont>
      <p:font typeface="Montserrat Semi-Bold Italics" charset="1" panose="00000700000000000000"/>
      <p:regular r:id="rId32"/>
    </p:embeddedFont>
    <p:embeddedFont>
      <p:font typeface="Montserrat Ultra-Bold" charset="1" panose="00000900000000000000"/>
      <p:regular r:id="rId33"/>
    </p:embeddedFont>
    <p:embeddedFont>
      <p:font typeface="Montserrat Ultra-Bold Italics" charset="1" panose="00000900000000000000"/>
      <p:regular r:id="rId34"/>
    </p:embeddedFont>
    <p:embeddedFont>
      <p:font typeface="Montserrat Heavy" charset="1" panose="00000A00000000000000"/>
      <p:regular r:id="rId35"/>
    </p:embeddedFont>
    <p:embeddedFont>
      <p:font typeface="Montserrat Heavy Italics" charset="1" panose="00000A0000000000000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slides/slide1.xml" Type="http://schemas.openxmlformats.org/officeDocument/2006/relationships/slide"/><Relationship Id="rId38" Target="slides/slide2.xml" Type="http://schemas.openxmlformats.org/officeDocument/2006/relationships/slide"/><Relationship Id="rId39" Target="slides/slide3.xml" Type="http://schemas.openxmlformats.org/officeDocument/2006/relationships/slide"/><Relationship Id="rId4" Target="theme/theme1.xml" Type="http://schemas.openxmlformats.org/officeDocument/2006/relationships/theme"/><Relationship Id="rId40" Target="slides/slide4.xml" Type="http://schemas.openxmlformats.org/officeDocument/2006/relationships/slide"/><Relationship Id="rId41" Target="slides/slide5.xml" Type="http://schemas.openxmlformats.org/officeDocument/2006/relationships/slide"/><Relationship Id="rId42" Target="slides/slide6.xml" Type="http://schemas.openxmlformats.org/officeDocument/2006/relationships/slide"/><Relationship Id="rId43" Target="slides/slide7.xml" Type="http://schemas.openxmlformats.org/officeDocument/2006/relationships/slide"/><Relationship Id="rId44" Target="slides/slide8.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1.png" Type="http://schemas.openxmlformats.org/officeDocument/2006/relationships/image"/><Relationship Id="rId9" Target="../media/image1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6.png" Type="http://schemas.openxmlformats.org/officeDocument/2006/relationships/image"/><Relationship Id="rId7"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4926720"/>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71731" y="6544095"/>
            <a:ext cx="6009009" cy="6009009"/>
          </a:xfrm>
          <a:custGeom>
            <a:avLst/>
            <a:gdLst/>
            <a:ahLst/>
            <a:cxnLst/>
            <a:rect r="r" b="b" t="t" l="l"/>
            <a:pathLst>
              <a:path h="6009009" w="6009009">
                <a:moveTo>
                  <a:pt x="0" y="0"/>
                </a:moveTo>
                <a:lnTo>
                  <a:pt x="6009009" y="0"/>
                </a:lnTo>
                <a:lnTo>
                  <a:pt x="6009009" y="6009010"/>
                </a:lnTo>
                <a:lnTo>
                  <a:pt x="0" y="60090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8100000">
            <a:off x="11884038" y="6896830"/>
            <a:ext cx="8209501" cy="6060105"/>
          </a:xfrm>
          <a:custGeom>
            <a:avLst/>
            <a:gdLst/>
            <a:ahLst/>
            <a:cxnLst/>
            <a:rect r="r" b="b" t="t" l="l"/>
            <a:pathLst>
              <a:path h="6060105" w="8209501">
                <a:moveTo>
                  <a:pt x="0" y="0"/>
                </a:moveTo>
                <a:lnTo>
                  <a:pt x="8209501" y="0"/>
                </a:lnTo>
                <a:lnTo>
                  <a:pt x="8209501" y="6060105"/>
                </a:lnTo>
                <a:lnTo>
                  <a:pt x="0" y="60601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1393429">
            <a:off x="12271558" y="6401948"/>
            <a:ext cx="4723918" cy="2308815"/>
          </a:xfrm>
          <a:custGeom>
            <a:avLst/>
            <a:gdLst/>
            <a:ahLst/>
            <a:cxnLst/>
            <a:rect r="r" b="b" t="t" l="l"/>
            <a:pathLst>
              <a:path h="2308815" w="4723918">
                <a:moveTo>
                  <a:pt x="0" y="0"/>
                </a:moveTo>
                <a:lnTo>
                  <a:pt x="4723917" y="0"/>
                </a:lnTo>
                <a:lnTo>
                  <a:pt x="4723917" y="2308815"/>
                </a:lnTo>
                <a:lnTo>
                  <a:pt x="0" y="2308815"/>
                </a:lnTo>
                <a:lnTo>
                  <a:pt x="0" y="0"/>
                </a:lnTo>
                <a:close/>
              </a:path>
            </a:pathLst>
          </a:custGeom>
          <a:blipFill>
            <a:blip r:embed="rId8"/>
            <a:stretch>
              <a:fillRect l="0" t="0" r="0" b="0"/>
            </a:stretch>
          </a:blipFill>
        </p:spPr>
      </p:sp>
      <p:sp>
        <p:nvSpPr>
          <p:cNvPr name="Freeform 6" id="6"/>
          <p:cNvSpPr/>
          <p:nvPr/>
        </p:nvSpPr>
        <p:spPr>
          <a:xfrm flipH="false" flipV="false" rot="0">
            <a:off x="6980261" y="6928297"/>
            <a:ext cx="4327479" cy="600872"/>
          </a:xfrm>
          <a:custGeom>
            <a:avLst/>
            <a:gdLst/>
            <a:ahLst/>
            <a:cxnLst/>
            <a:rect r="r" b="b" t="t" l="l"/>
            <a:pathLst>
              <a:path h="600872" w="4327479">
                <a:moveTo>
                  <a:pt x="0" y="0"/>
                </a:moveTo>
                <a:lnTo>
                  <a:pt x="4327478" y="0"/>
                </a:lnTo>
                <a:lnTo>
                  <a:pt x="4327478" y="600872"/>
                </a:lnTo>
                <a:lnTo>
                  <a:pt x="0" y="600872"/>
                </a:lnTo>
                <a:lnTo>
                  <a:pt x="0" y="0"/>
                </a:lnTo>
                <a:close/>
              </a:path>
            </a:pathLst>
          </a:custGeom>
          <a:blipFill>
            <a:blip r:embed="rId9"/>
            <a:stretch>
              <a:fillRect l="0" t="-71533" r="0" b="-71533"/>
            </a:stretch>
          </a:blipFill>
        </p:spPr>
      </p:sp>
      <p:sp>
        <p:nvSpPr>
          <p:cNvPr name="Freeform 7" id="7"/>
          <p:cNvSpPr/>
          <p:nvPr/>
        </p:nvSpPr>
        <p:spPr>
          <a:xfrm flipH="false" flipV="false" rot="0">
            <a:off x="1732774" y="2271889"/>
            <a:ext cx="3597907" cy="3671334"/>
          </a:xfrm>
          <a:custGeom>
            <a:avLst/>
            <a:gdLst/>
            <a:ahLst/>
            <a:cxnLst/>
            <a:rect r="r" b="b" t="t" l="l"/>
            <a:pathLst>
              <a:path h="3671334" w="3597907">
                <a:moveTo>
                  <a:pt x="0" y="0"/>
                </a:moveTo>
                <a:lnTo>
                  <a:pt x="3597907" y="0"/>
                </a:lnTo>
                <a:lnTo>
                  <a:pt x="3597907" y="3671334"/>
                </a:lnTo>
                <a:lnTo>
                  <a:pt x="0" y="3671334"/>
                </a:lnTo>
                <a:lnTo>
                  <a:pt x="0" y="0"/>
                </a:lnTo>
                <a:close/>
              </a:path>
            </a:pathLst>
          </a:custGeom>
          <a:blipFill>
            <a:blip r:embed="rId10"/>
            <a:stretch>
              <a:fillRect l="0" t="0" r="0" b="0"/>
            </a:stretch>
          </a:blipFill>
        </p:spPr>
      </p:sp>
      <p:sp>
        <p:nvSpPr>
          <p:cNvPr name="Freeform 8" id="8"/>
          <p:cNvSpPr/>
          <p:nvPr/>
        </p:nvSpPr>
        <p:spPr>
          <a:xfrm flipH="false" flipV="false" rot="3042606">
            <a:off x="-947227" y="8169399"/>
            <a:ext cx="4602247" cy="3514966"/>
          </a:xfrm>
          <a:custGeom>
            <a:avLst/>
            <a:gdLst/>
            <a:ahLst/>
            <a:cxnLst/>
            <a:rect r="r" b="b" t="t" l="l"/>
            <a:pathLst>
              <a:path h="3514966" w="4602247">
                <a:moveTo>
                  <a:pt x="0" y="0"/>
                </a:moveTo>
                <a:lnTo>
                  <a:pt x="4602247" y="0"/>
                </a:lnTo>
                <a:lnTo>
                  <a:pt x="4602247" y="3514967"/>
                </a:lnTo>
                <a:lnTo>
                  <a:pt x="0" y="3514967"/>
                </a:lnTo>
                <a:lnTo>
                  <a:pt x="0" y="0"/>
                </a:lnTo>
                <a:close/>
              </a:path>
            </a:pathLst>
          </a:custGeom>
          <a:blipFill>
            <a:blip r:embed="rId11"/>
            <a:stretch>
              <a:fillRect l="0" t="0" r="0" b="0"/>
            </a:stretch>
          </a:blipFill>
        </p:spPr>
      </p:sp>
      <p:sp>
        <p:nvSpPr>
          <p:cNvPr name="TextBox 9" id="9"/>
          <p:cNvSpPr txBox="true"/>
          <p:nvPr/>
        </p:nvSpPr>
        <p:spPr>
          <a:xfrm rot="0">
            <a:off x="2862966" y="3955156"/>
            <a:ext cx="13448042" cy="2592584"/>
          </a:xfrm>
          <a:prstGeom prst="rect">
            <a:avLst/>
          </a:prstGeom>
        </p:spPr>
        <p:txBody>
          <a:bodyPr anchor="t" rtlCol="false" tIns="0" lIns="0" bIns="0" rIns="0">
            <a:spAutoFit/>
          </a:bodyPr>
          <a:lstStyle/>
          <a:p>
            <a:pPr algn="ctr">
              <a:lnSpc>
                <a:spcPts val="10401"/>
              </a:lnSpc>
            </a:pPr>
            <a:r>
              <a:rPr lang="en-US" sz="7429">
                <a:solidFill>
                  <a:srgbClr val="FFFFFF"/>
                </a:solidFill>
                <a:latin typeface="Neue Machina Ultra-Bold"/>
              </a:rPr>
              <a:t>Microsoft movie recommendation</a:t>
            </a:r>
          </a:p>
        </p:txBody>
      </p:sp>
      <p:sp>
        <p:nvSpPr>
          <p:cNvPr name="TextBox 10" id="10"/>
          <p:cNvSpPr txBox="true"/>
          <p:nvPr/>
        </p:nvSpPr>
        <p:spPr>
          <a:xfrm rot="0">
            <a:off x="7640979" y="6985382"/>
            <a:ext cx="3006042" cy="439077"/>
          </a:xfrm>
          <a:prstGeom prst="rect">
            <a:avLst/>
          </a:prstGeom>
        </p:spPr>
        <p:txBody>
          <a:bodyPr anchor="t" rtlCol="false" tIns="0" lIns="0" bIns="0" rIns="0">
            <a:spAutoFit/>
          </a:bodyPr>
          <a:lstStyle/>
          <a:p>
            <a:pPr algn="ctr">
              <a:lnSpc>
                <a:spcPts val="3621"/>
              </a:lnSpc>
            </a:pPr>
            <a:r>
              <a:rPr lang="en-US" sz="2586">
                <a:solidFill>
                  <a:srgbClr val="01204C"/>
                </a:solidFill>
                <a:latin typeface="Montserrat Medium"/>
              </a:rPr>
              <a:t>Presentation</a:t>
            </a:r>
          </a:p>
        </p:txBody>
      </p:sp>
      <p:sp>
        <p:nvSpPr>
          <p:cNvPr name="Freeform 11" id="11"/>
          <p:cNvSpPr/>
          <p:nvPr/>
        </p:nvSpPr>
        <p:spPr>
          <a:xfrm flipH="false" flipV="false" rot="0">
            <a:off x="13825049" y="9430695"/>
            <a:ext cx="4327479" cy="600872"/>
          </a:xfrm>
          <a:custGeom>
            <a:avLst/>
            <a:gdLst/>
            <a:ahLst/>
            <a:cxnLst/>
            <a:rect r="r" b="b" t="t" l="l"/>
            <a:pathLst>
              <a:path h="600872" w="4327479">
                <a:moveTo>
                  <a:pt x="0" y="0"/>
                </a:moveTo>
                <a:lnTo>
                  <a:pt x="4327479" y="0"/>
                </a:lnTo>
                <a:lnTo>
                  <a:pt x="4327479" y="600873"/>
                </a:lnTo>
                <a:lnTo>
                  <a:pt x="0" y="600873"/>
                </a:lnTo>
                <a:lnTo>
                  <a:pt x="0" y="0"/>
                </a:lnTo>
                <a:close/>
              </a:path>
            </a:pathLst>
          </a:custGeom>
          <a:blipFill>
            <a:blip r:embed="rId9"/>
            <a:stretch>
              <a:fillRect l="0" t="-71533" r="0" b="-71533"/>
            </a:stretch>
          </a:blipFill>
        </p:spPr>
      </p:sp>
      <p:sp>
        <p:nvSpPr>
          <p:cNvPr name="TextBox 12" id="12"/>
          <p:cNvSpPr txBox="true"/>
          <p:nvPr/>
        </p:nvSpPr>
        <p:spPr>
          <a:xfrm rot="0">
            <a:off x="14081577" y="9487756"/>
            <a:ext cx="3814423" cy="439127"/>
          </a:xfrm>
          <a:prstGeom prst="rect">
            <a:avLst/>
          </a:prstGeom>
        </p:spPr>
        <p:txBody>
          <a:bodyPr anchor="t" rtlCol="false" tIns="0" lIns="0" bIns="0" rIns="0">
            <a:spAutoFit/>
          </a:bodyPr>
          <a:lstStyle/>
          <a:p>
            <a:pPr algn="ctr">
              <a:lnSpc>
                <a:spcPts val="3621"/>
              </a:lnSpc>
            </a:pPr>
            <a:r>
              <a:rPr lang="en-US" sz="2586">
                <a:solidFill>
                  <a:srgbClr val="01204C"/>
                </a:solidFill>
                <a:latin typeface="Montserrat Medium"/>
              </a:rPr>
              <a:t>By Breden Mugambi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875567" y="-5108501"/>
            <a:ext cx="9808535" cy="9808535"/>
          </a:xfrm>
          <a:custGeom>
            <a:avLst/>
            <a:gdLst/>
            <a:ahLst/>
            <a:cxnLst/>
            <a:rect r="r" b="b" t="t" l="l"/>
            <a:pathLst>
              <a:path h="9808535" w="9808535">
                <a:moveTo>
                  <a:pt x="0" y="0"/>
                </a:moveTo>
                <a:lnTo>
                  <a:pt x="9808534" y="0"/>
                </a:lnTo>
                <a:lnTo>
                  <a:pt x="9808534" y="9808535"/>
                </a:lnTo>
                <a:lnTo>
                  <a:pt x="0" y="980853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823539" y="6359184"/>
            <a:ext cx="8086060" cy="8086060"/>
          </a:xfrm>
          <a:custGeom>
            <a:avLst/>
            <a:gdLst/>
            <a:ahLst/>
            <a:cxnLst/>
            <a:rect r="r" b="b" t="t" l="l"/>
            <a:pathLst>
              <a:path h="8086060" w="8086060">
                <a:moveTo>
                  <a:pt x="0" y="0"/>
                </a:moveTo>
                <a:lnTo>
                  <a:pt x="8086060" y="0"/>
                </a:lnTo>
                <a:lnTo>
                  <a:pt x="8086060"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9029493" y="1664950"/>
            <a:ext cx="12718369" cy="9388469"/>
          </a:xfrm>
          <a:custGeom>
            <a:avLst/>
            <a:gdLst/>
            <a:ahLst/>
            <a:cxnLst/>
            <a:rect r="r" b="b" t="t" l="l"/>
            <a:pathLst>
              <a:path h="9388469" w="12718369">
                <a:moveTo>
                  <a:pt x="0" y="0"/>
                </a:moveTo>
                <a:lnTo>
                  <a:pt x="12718369" y="0"/>
                </a:lnTo>
                <a:lnTo>
                  <a:pt x="12718369" y="9388469"/>
                </a:lnTo>
                <a:lnTo>
                  <a:pt x="0" y="938846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533898" y="2346313"/>
            <a:ext cx="2292647" cy="2635226"/>
          </a:xfrm>
          <a:custGeom>
            <a:avLst/>
            <a:gdLst/>
            <a:ahLst/>
            <a:cxnLst/>
            <a:rect r="r" b="b" t="t" l="l"/>
            <a:pathLst>
              <a:path h="2635226" w="2292647">
                <a:moveTo>
                  <a:pt x="0" y="0"/>
                </a:moveTo>
                <a:lnTo>
                  <a:pt x="2292647" y="0"/>
                </a:lnTo>
                <a:lnTo>
                  <a:pt x="2292647" y="2635227"/>
                </a:lnTo>
                <a:lnTo>
                  <a:pt x="0" y="2635227"/>
                </a:lnTo>
                <a:lnTo>
                  <a:pt x="0" y="0"/>
                </a:lnTo>
                <a:close/>
              </a:path>
            </a:pathLst>
          </a:custGeom>
          <a:blipFill>
            <a:blip r:embed="rId8"/>
            <a:stretch>
              <a:fillRect l="0" t="0" r="0" b="0"/>
            </a:stretch>
          </a:blipFill>
        </p:spPr>
      </p:sp>
      <p:sp>
        <p:nvSpPr>
          <p:cNvPr name="Freeform 6" id="6"/>
          <p:cNvSpPr/>
          <p:nvPr/>
        </p:nvSpPr>
        <p:spPr>
          <a:xfrm flipH="false" flipV="false" rot="1953174">
            <a:off x="-59279" y="8766770"/>
            <a:ext cx="5153321" cy="3040459"/>
          </a:xfrm>
          <a:custGeom>
            <a:avLst/>
            <a:gdLst/>
            <a:ahLst/>
            <a:cxnLst/>
            <a:rect r="r" b="b" t="t" l="l"/>
            <a:pathLst>
              <a:path h="3040459" w="5153321">
                <a:moveTo>
                  <a:pt x="0" y="0"/>
                </a:moveTo>
                <a:lnTo>
                  <a:pt x="5153321" y="0"/>
                </a:lnTo>
                <a:lnTo>
                  <a:pt x="5153321" y="3040460"/>
                </a:lnTo>
                <a:lnTo>
                  <a:pt x="0" y="3040460"/>
                </a:lnTo>
                <a:lnTo>
                  <a:pt x="0" y="0"/>
                </a:lnTo>
                <a:close/>
              </a:path>
            </a:pathLst>
          </a:custGeom>
          <a:blipFill>
            <a:blip r:embed="rId9"/>
            <a:stretch>
              <a:fillRect l="0" t="0" r="0" b="0"/>
            </a:stretch>
          </a:blipFill>
        </p:spPr>
      </p:sp>
      <p:sp>
        <p:nvSpPr>
          <p:cNvPr name="Freeform 7" id="7"/>
          <p:cNvSpPr/>
          <p:nvPr/>
        </p:nvSpPr>
        <p:spPr>
          <a:xfrm flipH="false" flipV="false" rot="0">
            <a:off x="12726913" y="1664932"/>
            <a:ext cx="6888896" cy="7185289"/>
          </a:xfrm>
          <a:custGeom>
            <a:avLst/>
            <a:gdLst/>
            <a:ahLst/>
            <a:cxnLst/>
            <a:rect r="r" b="b" t="t" l="l"/>
            <a:pathLst>
              <a:path h="7185289" w="6888896">
                <a:moveTo>
                  <a:pt x="0" y="0"/>
                </a:moveTo>
                <a:lnTo>
                  <a:pt x="6888897" y="0"/>
                </a:lnTo>
                <a:lnTo>
                  <a:pt x="6888897" y="7185290"/>
                </a:lnTo>
                <a:lnTo>
                  <a:pt x="0" y="7185290"/>
                </a:lnTo>
                <a:lnTo>
                  <a:pt x="0" y="0"/>
                </a:lnTo>
                <a:close/>
              </a:path>
            </a:pathLst>
          </a:custGeom>
          <a:blipFill>
            <a:blip r:embed="rId10"/>
            <a:stretch>
              <a:fillRect l="0" t="0" r="0" b="0"/>
            </a:stretch>
          </a:blipFill>
        </p:spPr>
      </p:sp>
      <p:sp>
        <p:nvSpPr>
          <p:cNvPr name="TextBox 8" id="8"/>
          <p:cNvSpPr txBox="true"/>
          <p:nvPr/>
        </p:nvSpPr>
        <p:spPr>
          <a:xfrm rot="0">
            <a:off x="3228518" y="2185786"/>
            <a:ext cx="10837236" cy="2957714"/>
          </a:xfrm>
          <a:prstGeom prst="rect">
            <a:avLst/>
          </a:prstGeom>
        </p:spPr>
        <p:txBody>
          <a:bodyPr anchor="t" rtlCol="false" tIns="0" lIns="0" bIns="0" rIns="0">
            <a:spAutoFit/>
          </a:bodyPr>
          <a:lstStyle/>
          <a:p>
            <a:pPr>
              <a:lnSpc>
                <a:spcPts val="11801"/>
              </a:lnSpc>
            </a:pPr>
            <a:r>
              <a:rPr lang="en-US" sz="8429">
                <a:solidFill>
                  <a:srgbClr val="FFFFFF"/>
                </a:solidFill>
                <a:latin typeface="Neue Machina Ultra-Bold"/>
              </a:rPr>
              <a:t>Business Understanding</a:t>
            </a:r>
          </a:p>
        </p:txBody>
      </p:sp>
      <p:sp>
        <p:nvSpPr>
          <p:cNvPr name="TextBox 9" id="9"/>
          <p:cNvSpPr txBox="true"/>
          <p:nvPr/>
        </p:nvSpPr>
        <p:spPr>
          <a:xfrm rot="0">
            <a:off x="1028700" y="5801783"/>
            <a:ext cx="11616225" cy="1817378"/>
          </a:xfrm>
          <a:prstGeom prst="rect">
            <a:avLst/>
          </a:prstGeom>
        </p:spPr>
        <p:txBody>
          <a:bodyPr anchor="t" rtlCol="false" tIns="0" lIns="0" bIns="0" rIns="0">
            <a:spAutoFit/>
          </a:bodyPr>
          <a:lstStyle/>
          <a:p>
            <a:pPr>
              <a:lnSpc>
                <a:spcPts val="3621"/>
              </a:lnSpc>
            </a:pPr>
            <a:r>
              <a:rPr lang="en-US" sz="2586">
                <a:solidFill>
                  <a:srgbClr val="FFFFFF"/>
                </a:solidFill>
                <a:latin typeface="Montserrat"/>
              </a:rPr>
              <a:t>By understanding different statistics and how they play into the overall movie industry, the project aims to analyse data from different movie sites and their statistics and help Microsoft to make informed decisions that will impact the future decision making of Microsoft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833134">
            <a:off x="-234626" y="7511228"/>
            <a:ext cx="8732717" cy="6446333"/>
          </a:xfrm>
          <a:custGeom>
            <a:avLst/>
            <a:gdLst/>
            <a:ahLst/>
            <a:cxnLst/>
            <a:rect r="r" b="b" t="t" l="l"/>
            <a:pathLst>
              <a:path h="6446333" w="8732717">
                <a:moveTo>
                  <a:pt x="0" y="0"/>
                </a:moveTo>
                <a:lnTo>
                  <a:pt x="8732717" y="0"/>
                </a:lnTo>
                <a:lnTo>
                  <a:pt x="8732717" y="6446332"/>
                </a:lnTo>
                <a:lnTo>
                  <a:pt x="0" y="64463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86091" y="-3553501"/>
            <a:ext cx="7966832" cy="7966832"/>
          </a:xfrm>
          <a:custGeom>
            <a:avLst/>
            <a:gdLst/>
            <a:ahLst/>
            <a:cxnLst/>
            <a:rect r="r" b="b" t="t" l="l"/>
            <a:pathLst>
              <a:path h="7966832" w="7966832">
                <a:moveTo>
                  <a:pt x="0" y="0"/>
                </a:moveTo>
                <a:lnTo>
                  <a:pt x="7966832" y="0"/>
                </a:lnTo>
                <a:lnTo>
                  <a:pt x="7966832" y="7966832"/>
                </a:lnTo>
                <a:lnTo>
                  <a:pt x="0" y="79668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500499" y="-175159"/>
            <a:ext cx="7517602" cy="10637319"/>
          </a:xfrm>
          <a:custGeom>
            <a:avLst/>
            <a:gdLst/>
            <a:ahLst/>
            <a:cxnLst/>
            <a:rect r="r" b="b" t="t" l="l"/>
            <a:pathLst>
              <a:path h="10637319" w="7517602">
                <a:moveTo>
                  <a:pt x="0" y="0"/>
                </a:moveTo>
                <a:lnTo>
                  <a:pt x="7517602" y="0"/>
                </a:lnTo>
                <a:lnTo>
                  <a:pt x="7517602" y="10637318"/>
                </a:lnTo>
                <a:lnTo>
                  <a:pt x="0" y="10637318"/>
                </a:lnTo>
                <a:lnTo>
                  <a:pt x="0" y="0"/>
                </a:lnTo>
                <a:close/>
              </a:path>
            </a:pathLst>
          </a:custGeom>
          <a:blipFill>
            <a:blip r:embed="rId6">
              <a:extLst>
                <a:ext uri="{96DAC541-7B7A-43D3-8B79-37D633B846F1}">
                  <asvg:svgBlip xmlns:asvg="http://schemas.microsoft.com/office/drawing/2016/SVG/main" r:embed="rId7"/>
                </a:ext>
              </a:extLst>
            </a:blip>
            <a:stretch>
              <a:fillRect l="0" t="-14573" r="-62119" b="0"/>
            </a:stretch>
          </a:blipFill>
        </p:spPr>
      </p:sp>
      <p:sp>
        <p:nvSpPr>
          <p:cNvPr name="Freeform 5" id="5"/>
          <p:cNvSpPr/>
          <p:nvPr/>
        </p:nvSpPr>
        <p:spPr>
          <a:xfrm flipH="false" flipV="false" rot="0">
            <a:off x="12802533" y="429915"/>
            <a:ext cx="3874294" cy="2862135"/>
          </a:xfrm>
          <a:custGeom>
            <a:avLst/>
            <a:gdLst/>
            <a:ahLst/>
            <a:cxnLst/>
            <a:rect r="r" b="b" t="t" l="l"/>
            <a:pathLst>
              <a:path h="2862135" w="3874294">
                <a:moveTo>
                  <a:pt x="0" y="0"/>
                </a:moveTo>
                <a:lnTo>
                  <a:pt x="3874295" y="0"/>
                </a:lnTo>
                <a:lnTo>
                  <a:pt x="3874295" y="2862135"/>
                </a:lnTo>
                <a:lnTo>
                  <a:pt x="0" y="2862135"/>
                </a:lnTo>
                <a:lnTo>
                  <a:pt x="0" y="0"/>
                </a:lnTo>
                <a:close/>
              </a:path>
            </a:pathLst>
          </a:custGeom>
          <a:blipFill>
            <a:blip r:embed="rId8"/>
            <a:stretch>
              <a:fillRect l="0" t="0" r="0" b="0"/>
            </a:stretch>
          </a:blipFill>
        </p:spPr>
      </p:sp>
      <p:sp>
        <p:nvSpPr>
          <p:cNvPr name="Freeform 6" id="6"/>
          <p:cNvSpPr/>
          <p:nvPr/>
        </p:nvSpPr>
        <p:spPr>
          <a:xfrm flipH="false" flipV="false" rot="0">
            <a:off x="-2925861" y="7046518"/>
            <a:ext cx="8959061" cy="6831284"/>
          </a:xfrm>
          <a:custGeom>
            <a:avLst/>
            <a:gdLst/>
            <a:ahLst/>
            <a:cxnLst/>
            <a:rect r="r" b="b" t="t" l="l"/>
            <a:pathLst>
              <a:path h="6831284" w="8959061">
                <a:moveTo>
                  <a:pt x="0" y="0"/>
                </a:moveTo>
                <a:lnTo>
                  <a:pt x="8959061" y="0"/>
                </a:lnTo>
                <a:lnTo>
                  <a:pt x="8959061" y="6831283"/>
                </a:lnTo>
                <a:lnTo>
                  <a:pt x="0" y="6831283"/>
                </a:lnTo>
                <a:lnTo>
                  <a:pt x="0" y="0"/>
                </a:lnTo>
                <a:close/>
              </a:path>
            </a:pathLst>
          </a:custGeom>
          <a:blipFill>
            <a:blip r:embed="rId9"/>
            <a:stretch>
              <a:fillRect l="0" t="0" r="0" b="0"/>
            </a:stretch>
          </a:blipFill>
        </p:spPr>
      </p:sp>
      <p:sp>
        <p:nvSpPr>
          <p:cNvPr name="TextBox 7" id="7"/>
          <p:cNvSpPr txBox="true"/>
          <p:nvPr/>
        </p:nvSpPr>
        <p:spPr>
          <a:xfrm rot="0">
            <a:off x="3637875" y="2775353"/>
            <a:ext cx="11012250" cy="1270299"/>
          </a:xfrm>
          <a:prstGeom prst="rect">
            <a:avLst/>
          </a:prstGeom>
        </p:spPr>
        <p:txBody>
          <a:bodyPr anchor="t" rtlCol="false" tIns="0" lIns="0" bIns="0" rIns="0">
            <a:spAutoFit/>
          </a:bodyPr>
          <a:lstStyle/>
          <a:p>
            <a:pPr algn="ctr">
              <a:lnSpc>
                <a:spcPts val="10308"/>
              </a:lnSpc>
            </a:pPr>
            <a:r>
              <a:rPr lang="en-US" sz="7363">
                <a:solidFill>
                  <a:srgbClr val="FFFFFF"/>
                </a:solidFill>
                <a:latin typeface="Neue Machina Ultra-Bold"/>
              </a:rPr>
              <a:t>Data Understanding</a:t>
            </a:r>
          </a:p>
        </p:txBody>
      </p:sp>
      <p:sp>
        <p:nvSpPr>
          <p:cNvPr name="TextBox 8" id="8"/>
          <p:cNvSpPr txBox="true"/>
          <p:nvPr/>
        </p:nvSpPr>
        <p:spPr>
          <a:xfrm rot="0">
            <a:off x="4554734" y="4260729"/>
            <a:ext cx="9178532" cy="6157639"/>
          </a:xfrm>
          <a:prstGeom prst="rect">
            <a:avLst/>
          </a:prstGeom>
        </p:spPr>
        <p:txBody>
          <a:bodyPr anchor="t" rtlCol="false" tIns="0" lIns="0" bIns="0" rIns="0">
            <a:spAutoFit/>
          </a:bodyPr>
          <a:lstStyle/>
          <a:p>
            <a:pPr>
              <a:lnSpc>
                <a:spcPts val="4477"/>
              </a:lnSpc>
            </a:pPr>
            <a:r>
              <a:rPr lang="en-US" sz="3198">
                <a:solidFill>
                  <a:srgbClr val="FFFFFF"/>
                </a:solidFill>
                <a:latin typeface="Montserrat"/>
              </a:rPr>
              <a:t>The datasets used contain information on thousands of movies, including details such as release year, language, budget, revenue, average vote, and popularity. We approached the analysis of the data using questions in the data analysis</a:t>
            </a:r>
          </a:p>
          <a:p>
            <a:pPr>
              <a:lnSpc>
                <a:spcPts val="4477"/>
              </a:lnSpc>
            </a:pPr>
          </a:p>
          <a:p>
            <a:pPr>
              <a:lnSpc>
                <a:spcPts val="4477"/>
              </a:lnSpc>
            </a:pPr>
          </a:p>
          <a:p>
            <a:pPr>
              <a:lnSpc>
                <a:spcPts val="4477"/>
              </a:lnSpc>
            </a:pPr>
          </a:p>
          <a:p>
            <a:pPr>
              <a:lnSpc>
                <a:spcPts val="4477"/>
              </a:lnSpc>
            </a:pPr>
          </a:p>
          <a:p>
            <a:pPr>
              <a:lnSpc>
                <a:spcPts val="4477"/>
              </a:lnSpc>
            </a:pPr>
            <a:r>
              <a:rPr lang="en-US" sz="3198">
                <a:solidFill>
                  <a:srgbClr val="FFFFFF"/>
                </a:solidFill>
                <a:latin typeface="Montserrat"/>
              </a:rPr>
              <a:t>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833134">
            <a:off x="-234626" y="7511228"/>
            <a:ext cx="8732717" cy="6446333"/>
          </a:xfrm>
          <a:custGeom>
            <a:avLst/>
            <a:gdLst/>
            <a:ahLst/>
            <a:cxnLst/>
            <a:rect r="r" b="b" t="t" l="l"/>
            <a:pathLst>
              <a:path h="6446333" w="8732717">
                <a:moveTo>
                  <a:pt x="0" y="0"/>
                </a:moveTo>
                <a:lnTo>
                  <a:pt x="8732717" y="0"/>
                </a:lnTo>
                <a:lnTo>
                  <a:pt x="8732717" y="6446332"/>
                </a:lnTo>
                <a:lnTo>
                  <a:pt x="0" y="64463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86091" y="-3553501"/>
            <a:ext cx="7966832" cy="7966832"/>
          </a:xfrm>
          <a:custGeom>
            <a:avLst/>
            <a:gdLst/>
            <a:ahLst/>
            <a:cxnLst/>
            <a:rect r="r" b="b" t="t" l="l"/>
            <a:pathLst>
              <a:path h="7966832" w="7966832">
                <a:moveTo>
                  <a:pt x="0" y="0"/>
                </a:moveTo>
                <a:lnTo>
                  <a:pt x="7966832" y="0"/>
                </a:lnTo>
                <a:lnTo>
                  <a:pt x="7966832" y="7966832"/>
                </a:lnTo>
                <a:lnTo>
                  <a:pt x="0" y="79668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3500499" y="-175159"/>
            <a:ext cx="7517602" cy="10637319"/>
          </a:xfrm>
          <a:custGeom>
            <a:avLst/>
            <a:gdLst/>
            <a:ahLst/>
            <a:cxnLst/>
            <a:rect r="r" b="b" t="t" l="l"/>
            <a:pathLst>
              <a:path h="10637319" w="7517602">
                <a:moveTo>
                  <a:pt x="0" y="0"/>
                </a:moveTo>
                <a:lnTo>
                  <a:pt x="7517602" y="0"/>
                </a:lnTo>
                <a:lnTo>
                  <a:pt x="7517602" y="10637318"/>
                </a:lnTo>
                <a:lnTo>
                  <a:pt x="0" y="10637318"/>
                </a:lnTo>
                <a:lnTo>
                  <a:pt x="0" y="0"/>
                </a:lnTo>
                <a:close/>
              </a:path>
            </a:pathLst>
          </a:custGeom>
          <a:blipFill>
            <a:blip r:embed="rId6">
              <a:extLst>
                <a:ext uri="{96DAC541-7B7A-43D3-8B79-37D633B846F1}">
                  <asvg:svgBlip xmlns:asvg="http://schemas.microsoft.com/office/drawing/2016/SVG/main" r:embed="rId7"/>
                </a:ext>
              </a:extLst>
            </a:blip>
            <a:stretch>
              <a:fillRect l="0" t="-14573" r="-62119" b="0"/>
            </a:stretch>
          </a:blipFill>
        </p:spPr>
      </p:sp>
      <p:sp>
        <p:nvSpPr>
          <p:cNvPr name="Freeform 5" id="5"/>
          <p:cNvSpPr/>
          <p:nvPr/>
        </p:nvSpPr>
        <p:spPr>
          <a:xfrm flipH="false" flipV="false" rot="0">
            <a:off x="12802533" y="429915"/>
            <a:ext cx="3874294" cy="2862135"/>
          </a:xfrm>
          <a:custGeom>
            <a:avLst/>
            <a:gdLst/>
            <a:ahLst/>
            <a:cxnLst/>
            <a:rect r="r" b="b" t="t" l="l"/>
            <a:pathLst>
              <a:path h="2862135" w="3874294">
                <a:moveTo>
                  <a:pt x="0" y="0"/>
                </a:moveTo>
                <a:lnTo>
                  <a:pt x="3874295" y="0"/>
                </a:lnTo>
                <a:lnTo>
                  <a:pt x="3874295" y="2862135"/>
                </a:lnTo>
                <a:lnTo>
                  <a:pt x="0" y="2862135"/>
                </a:lnTo>
                <a:lnTo>
                  <a:pt x="0" y="0"/>
                </a:lnTo>
                <a:close/>
              </a:path>
            </a:pathLst>
          </a:custGeom>
          <a:blipFill>
            <a:blip r:embed="rId8"/>
            <a:stretch>
              <a:fillRect l="0" t="0" r="0" b="0"/>
            </a:stretch>
          </a:blipFill>
        </p:spPr>
      </p:sp>
      <p:sp>
        <p:nvSpPr>
          <p:cNvPr name="Freeform 6" id="6"/>
          <p:cNvSpPr/>
          <p:nvPr/>
        </p:nvSpPr>
        <p:spPr>
          <a:xfrm flipH="false" flipV="false" rot="0">
            <a:off x="-2925861" y="7046518"/>
            <a:ext cx="8959061" cy="6831284"/>
          </a:xfrm>
          <a:custGeom>
            <a:avLst/>
            <a:gdLst/>
            <a:ahLst/>
            <a:cxnLst/>
            <a:rect r="r" b="b" t="t" l="l"/>
            <a:pathLst>
              <a:path h="6831284" w="8959061">
                <a:moveTo>
                  <a:pt x="0" y="0"/>
                </a:moveTo>
                <a:lnTo>
                  <a:pt x="8959061" y="0"/>
                </a:lnTo>
                <a:lnTo>
                  <a:pt x="8959061" y="6831283"/>
                </a:lnTo>
                <a:lnTo>
                  <a:pt x="0" y="6831283"/>
                </a:lnTo>
                <a:lnTo>
                  <a:pt x="0" y="0"/>
                </a:lnTo>
                <a:close/>
              </a:path>
            </a:pathLst>
          </a:custGeom>
          <a:blipFill>
            <a:blip r:embed="rId9"/>
            <a:stretch>
              <a:fillRect l="0" t="0" r="0" b="0"/>
            </a:stretch>
          </a:blipFill>
        </p:spPr>
      </p:sp>
      <p:sp>
        <p:nvSpPr>
          <p:cNvPr name="TextBox 7" id="7"/>
          <p:cNvSpPr txBox="true"/>
          <p:nvPr/>
        </p:nvSpPr>
        <p:spPr>
          <a:xfrm rot="0">
            <a:off x="3637875" y="2765828"/>
            <a:ext cx="11012250" cy="1369362"/>
          </a:xfrm>
          <a:prstGeom prst="rect">
            <a:avLst/>
          </a:prstGeom>
        </p:spPr>
        <p:txBody>
          <a:bodyPr anchor="t" rtlCol="false" tIns="0" lIns="0" bIns="0" rIns="0">
            <a:spAutoFit/>
          </a:bodyPr>
          <a:lstStyle/>
          <a:p>
            <a:pPr algn="ctr">
              <a:lnSpc>
                <a:spcPts val="11148"/>
              </a:lnSpc>
            </a:pPr>
            <a:r>
              <a:rPr lang="en-US" sz="7963">
                <a:solidFill>
                  <a:srgbClr val="FFFFFF"/>
                </a:solidFill>
                <a:latin typeface="Neue Machina Ultra-Bold"/>
              </a:rPr>
              <a:t>Data Analysis</a:t>
            </a:r>
          </a:p>
        </p:txBody>
      </p:sp>
      <p:sp>
        <p:nvSpPr>
          <p:cNvPr name="TextBox 8" id="8"/>
          <p:cNvSpPr txBox="true"/>
          <p:nvPr/>
        </p:nvSpPr>
        <p:spPr>
          <a:xfrm rot="0">
            <a:off x="4788533" y="4796822"/>
            <a:ext cx="9178532" cy="2785789"/>
          </a:xfrm>
          <a:prstGeom prst="rect">
            <a:avLst/>
          </a:prstGeom>
        </p:spPr>
        <p:txBody>
          <a:bodyPr anchor="t" rtlCol="false" tIns="0" lIns="0" bIns="0" rIns="0">
            <a:spAutoFit/>
          </a:bodyPr>
          <a:lstStyle/>
          <a:p>
            <a:pPr marL="690508" indent="-345254" lvl="1">
              <a:lnSpc>
                <a:spcPts val="4477"/>
              </a:lnSpc>
              <a:buFont typeface="Arial"/>
              <a:buChar char="•"/>
            </a:pPr>
            <a:r>
              <a:rPr lang="en-US" sz="3198">
                <a:solidFill>
                  <a:srgbClr val="FFFFFF"/>
                </a:solidFill>
                <a:latin typeface="Montserrat"/>
              </a:rPr>
              <a:t>The Most common movie language</a:t>
            </a:r>
          </a:p>
          <a:p>
            <a:pPr marL="690508" indent="-345254" lvl="1">
              <a:lnSpc>
                <a:spcPts val="4477"/>
              </a:lnSpc>
              <a:buFont typeface="Arial"/>
              <a:buChar char="•"/>
            </a:pPr>
            <a:r>
              <a:rPr lang="en-US" sz="3198">
                <a:solidFill>
                  <a:srgbClr val="FFFFFF"/>
                </a:solidFill>
                <a:latin typeface="Montserrat"/>
              </a:rPr>
              <a:t>How language affects popularity</a:t>
            </a:r>
          </a:p>
          <a:p>
            <a:pPr marL="690508" indent="-345254" lvl="1">
              <a:lnSpc>
                <a:spcPts val="4477"/>
              </a:lnSpc>
              <a:buFont typeface="Arial"/>
              <a:buChar char="•"/>
            </a:pPr>
            <a:r>
              <a:rPr lang="en-US" sz="3198">
                <a:solidFill>
                  <a:srgbClr val="FFFFFF"/>
                </a:solidFill>
                <a:latin typeface="Montserrat"/>
              </a:rPr>
              <a:t>How average vote affects popularity</a:t>
            </a:r>
          </a:p>
          <a:p>
            <a:pPr marL="690508" indent="-345254" lvl="1">
              <a:lnSpc>
                <a:spcPts val="4477"/>
              </a:lnSpc>
              <a:buFont typeface="Arial"/>
              <a:buChar char="•"/>
            </a:pPr>
            <a:r>
              <a:rPr lang="en-US" sz="3198">
                <a:solidFill>
                  <a:srgbClr val="FFFFFF"/>
                </a:solidFill>
                <a:latin typeface="Montserrat"/>
              </a:rPr>
              <a:t>How the budget affects the revenue</a:t>
            </a:r>
          </a:p>
          <a:p>
            <a:pPr>
              <a:lnSpc>
                <a:spcPts val="4477"/>
              </a:lnSpc>
            </a:pPr>
            <a:r>
              <a:rPr lang="en-US" sz="3198">
                <a:solidFill>
                  <a:srgbClr val="FFFFFF"/>
                </a:solidFill>
                <a:latin typeface="Montserrat"/>
              </a:rPr>
              <a:t>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2168384" y="-2084520"/>
            <a:ext cx="8831880" cy="8831880"/>
          </a:xfrm>
          <a:custGeom>
            <a:avLst/>
            <a:gdLst/>
            <a:ahLst/>
            <a:cxnLst/>
            <a:rect r="r" b="b" t="t" l="l"/>
            <a:pathLst>
              <a:path h="8831880" w="8831880">
                <a:moveTo>
                  <a:pt x="0" y="0"/>
                </a:moveTo>
                <a:lnTo>
                  <a:pt x="8831880" y="0"/>
                </a:lnTo>
                <a:lnTo>
                  <a:pt x="8831880" y="8831880"/>
                </a:lnTo>
                <a:lnTo>
                  <a:pt x="0" y="88318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008264" y="99307"/>
            <a:ext cx="6511191" cy="11280306"/>
          </a:xfrm>
          <a:custGeom>
            <a:avLst/>
            <a:gdLst/>
            <a:ahLst/>
            <a:cxnLst/>
            <a:rect r="r" b="b" t="t" l="l"/>
            <a:pathLst>
              <a:path h="11280306" w="6511191">
                <a:moveTo>
                  <a:pt x="0" y="0"/>
                </a:moveTo>
                <a:lnTo>
                  <a:pt x="6511190" y="0"/>
                </a:lnTo>
                <a:lnTo>
                  <a:pt x="6511190" y="11280306"/>
                </a:lnTo>
                <a:lnTo>
                  <a:pt x="0" y="11280306"/>
                </a:lnTo>
                <a:lnTo>
                  <a:pt x="0" y="0"/>
                </a:lnTo>
                <a:close/>
              </a:path>
            </a:pathLst>
          </a:custGeom>
          <a:blipFill>
            <a:blip r:embed="rId4">
              <a:extLst>
                <a:ext uri="{96DAC541-7B7A-43D3-8B79-37D633B846F1}">
                  <asvg:svgBlip xmlns:asvg="http://schemas.microsoft.com/office/drawing/2016/SVG/main" r:embed="rId5"/>
                </a:ext>
              </a:extLst>
            </a:blip>
            <a:stretch>
              <a:fillRect l="-6862" t="0" r="-66382" b="0"/>
            </a:stretch>
          </a:blipFill>
        </p:spPr>
      </p:sp>
      <p:sp>
        <p:nvSpPr>
          <p:cNvPr name="Freeform 4" id="4"/>
          <p:cNvSpPr/>
          <p:nvPr/>
        </p:nvSpPr>
        <p:spPr>
          <a:xfrm flipH="false" flipV="false" rot="4238979">
            <a:off x="-345749" y="-2366999"/>
            <a:ext cx="3493701" cy="5774713"/>
          </a:xfrm>
          <a:custGeom>
            <a:avLst/>
            <a:gdLst/>
            <a:ahLst/>
            <a:cxnLst/>
            <a:rect r="r" b="b" t="t" l="l"/>
            <a:pathLst>
              <a:path h="5774713" w="3493701">
                <a:moveTo>
                  <a:pt x="0" y="0"/>
                </a:moveTo>
                <a:lnTo>
                  <a:pt x="3493702" y="0"/>
                </a:lnTo>
                <a:lnTo>
                  <a:pt x="3493702" y="5774713"/>
                </a:lnTo>
                <a:lnTo>
                  <a:pt x="0" y="5774713"/>
                </a:lnTo>
                <a:lnTo>
                  <a:pt x="0" y="0"/>
                </a:lnTo>
                <a:close/>
              </a:path>
            </a:pathLst>
          </a:custGeom>
          <a:blipFill>
            <a:blip r:embed="rId6"/>
            <a:stretch>
              <a:fillRect l="0" t="0" r="0" b="0"/>
            </a:stretch>
          </a:blipFill>
        </p:spPr>
      </p:sp>
      <p:sp>
        <p:nvSpPr>
          <p:cNvPr name="Freeform 5" id="5"/>
          <p:cNvSpPr/>
          <p:nvPr/>
        </p:nvSpPr>
        <p:spPr>
          <a:xfrm flipH="false" flipV="false" rot="-3223036">
            <a:off x="15631061" y="3684321"/>
            <a:ext cx="6022673" cy="3553377"/>
          </a:xfrm>
          <a:custGeom>
            <a:avLst/>
            <a:gdLst/>
            <a:ahLst/>
            <a:cxnLst/>
            <a:rect r="r" b="b" t="t" l="l"/>
            <a:pathLst>
              <a:path h="3553377" w="6022673">
                <a:moveTo>
                  <a:pt x="0" y="0"/>
                </a:moveTo>
                <a:lnTo>
                  <a:pt x="6022673" y="0"/>
                </a:lnTo>
                <a:lnTo>
                  <a:pt x="6022673" y="3553377"/>
                </a:lnTo>
                <a:lnTo>
                  <a:pt x="0" y="3553377"/>
                </a:lnTo>
                <a:lnTo>
                  <a:pt x="0" y="0"/>
                </a:lnTo>
                <a:close/>
              </a:path>
            </a:pathLst>
          </a:custGeom>
          <a:blipFill>
            <a:blip r:embed="rId7"/>
            <a:stretch>
              <a:fillRect l="0" t="0" r="0" b="0"/>
            </a:stretch>
          </a:blipFill>
        </p:spPr>
      </p:sp>
      <p:sp>
        <p:nvSpPr>
          <p:cNvPr name="TextBox 6" id="6"/>
          <p:cNvSpPr txBox="true"/>
          <p:nvPr/>
        </p:nvSpPr>
        <p:spPr>
          <a:xfrm rot="0">
            <a:off x="2296656" y="1810710"/>
            <a:ext cx="4815007"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Findings</a:t>
            </a:r>
          </a:p>
        </p:txBody>
      </p:sp>
      <p:sp>
        <p:nvSpPr>
          <p:cNvPr name="TextBox 7" id="7"/>
          <p:cNvSpPr txBox="true"/>
          <p:nvPr/>
        </p:nvSpPr>
        <p:spPr>
          <a:xfrm rot="0">
            <a:off x="1843247" y="4039541"/>
            <a:ext cx="14932928" cy="5111876"/>
          </a:xfrm>
          <a:prstGeom prst="rect">
            <a:avLst/>
          </a:prstGeom>
        </p:spPr>
        <p:txBody>
          <a:bodyPr anchor="t" rtlCol="false" tIns="0" lIns="0" bIns="0" rIns="0">
            <a:spAutoFit/>
          </a:bodyPr>
          <a:lstStyle/>
          <a:p>
            <a:pPr marL="701357" indent="-350678" lvl="1">
              <a:lnSpc>
                <a:spcPts val="4547"/>
              </a:lnSpc>
              <a:buFont typeface="Arial"/>
              <a:buChar char="•"/>
            </a:pPr>
            <a:r>
              <a:rPr lang="en-US" sz="3248">
                <a:solidFill>
                  <a:srgbClr val="FFFFFF"/>
                </a:solidFill>
                <a:latin typeface="Montserrat"/>
              </a:rPr>
              <a:t>The Most common language is English</a:t>
            </a:r>
          </a:p>
          <a:p>
            <a:pPr marL="701357" indent="-350678" lvl="1">
              <a:lnSpc>
                <a:spcPts val="4547"/>
              </a:lnSpc>
              <a:buFont typeface="Arial"/>
              <a:buChar char="•"/>
            </a:pPr>
            <a:r>
              <a:rPr lang="en-US" sz="3248">
                <a:solidFill>
                  <a:srgbClr val="FFFFFF"/>
                </a:solidFill>
                <a:latin typeface="Montserrat"/>
              </a:rPr>
              <a:t>There is a </a:t>
            </a:r>
            <a:r>
              <a:rPr lang="en-US" sz="3248">
                <a:solidFill>
                  <a:srgbClr val="FFFFFF"/>
                </a:solidFill>
                <a:latin typeface="Montserrat"/>
              </a:rPr>
              <a:t>Positive correlation between budget and revenue, but a bigger budget does not necessarily mean that it will have a bigger profit</a:t>
            </a:r>
          </a:p>
          <a:p>
            <a:pPr marL="701357" indent="-350678" lvl="1">
              <a:lnSpc>
                <a:spcPts val="4547"/>
              </a:lnSpc>
              <a:buFont typeface="Arial"/>
              <a:buChar char="•"/>
            </a:pPr>
            <a:r>
              <a:rPr lang="en-US" sz="3248">
                <a:solidFill>
                  <a:srgbClr val="FFFFFF"/>
                </a:solidFill>
                <a:latin typeface="Montserrat"/>
              </a:rPr>
              <a:t>Discrepancy between average vote and popularity shows that despite a movie being voted high by the audience, it does not necessarily indicate that it is popular</a:t>
            </a:r>
          </a:p>
          <a:p>
            <a:pPr marL="701357" indent="-350678" lvl="1">
              <a:lnSpc>
                <a:spcPts val="4547"/>
              </a:lnSpc>
              <a:buFont typeface="Arial"/>
              <a:buChar char="•"/>
            </a:pPr>
            <a:r>
              <a:rPr lang="en-US" sz="3248">
                <a:solidFill>
                  <a:srgbClr val="FFFFFF"/>
                </a:solidFill>
                <a:latin typeface="Montserrat"/>
              </a:rPr>
              <a:t>Limited impact of movie language on popularity,  as some popular movies are not in the most common language</a:t>
            </a:r>
            <a:r>
              <a:rPr lang="en-US" sz="3248">
                <a:solidFill>
                  <a:srgbClr val="FFFFFF"/>
                </a:solidFill>
                <a:latin typeface="Montserrat"/>
              </a:rPr>
              <a:t>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3579496" y="0"/>
            <a:ext cx="8996085" cy="8996085"/>
          </a:xfrm>
          <a:custGeom>
            <a:avLst/>
            <a:gdLst/>
            <a:ahLst/>
            <a:cxnLst/>
            <a:rect r="r" b="b" t="t" l="l"/>
            <a:pathLst>
              <a:path h="8996085" w="8996085">
                <a:moveTo>
                  <a:pt x="0" y="0"/>
                </a:moveTo>
                <a:lnTo>
                  <a:pt x="8996085" y="0"/>
                </a:lnTo>
                <a:lnTo>
                  <a:pt x="8996085" y="8996085"/>
                </a:lnTo>
                <a:lnTo>
                  <a:pt x="0" y="89960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881976" y="-1991669"/>
            <a:ext cx="7242652" cy="7242652"/>
          </a:xfrm>
          <a:custGeom>
            <a:avLst/>
            <a:gdLst/>
            <a:ahLst/>
            <a:cxnLst/>
            <a:rect r="r" b="b" t="t" l="l"/>
            <a:pathLst>
              <a:path h="7242652" w="7242652">
                <a:moveTo>
                  <a:pt x="0" y="0"/>
                </a:moveTo>
                <a:lnTo>
                  <a:pt x="7242652" y="0"/>
                </a:lnTo>
                <a:lnTo>
                  <a:pt x="7242652" y="7242652"/>
                </a:lnTo>
                <a:lnTo>
                  <a:pt x="0" y="724265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739350" y="354608"/>
            <a:ext cx="14318861" cy="1685603"/>
          </a:xfrm>
          <a:prstGeom prst="rect">
            <a:avLst/>
          </a:prstGeom>
        </p:spPr>
        <p:txBody>
          <a:bodyPr anchor="t" rtlCol="false" tIns="0" lIns="0" bIns="0" rIns="0">
            <a:spAutoFit/>
          </a:bodyPr>
          <a:lstStyle/>
          <a:p>
            <a:pPr algn="ctr">
              <a:lnSpc>
                <a:spcPts val="13667"/>
              </a:lnSpc>
            </a:pPr>
            <a:r>
              <a:rPr lang="en-US" sz="9762">
                <a:solidFill>
                  <a:srgbClr val="FFFFFF"/>
                </a:solidFill>
                <a:latin typeface="Neue Machina Ultra-Bold"/>
              </a:rPr>
              <a:t>Recommendations</a:t>
            </a:r>
          </a:p>
        </p:txBody>
      </p:sp>
      <p:sp>
        <p:nvSpPr>
          <p:cNvPr name="TextBox 5" id="5"/>
          <p:cNvSpPr txBox="true"/>
          <p:nvPr/>
        </p:nvSpPr>
        <p:spPr>
          <a:xfrm rot="0">
            <a:off x="739350" y="2349310"/>
            <a:ext cx="16006670" cy="5464365"/>
          </a:xfrm>
          <a:prstGeom prst="rect">
            <a:avLst/>
          </a:prstGeom>
        </p:spPr>
        <p:txBody>
          <a:bodyPr anchor="t" rtlCol="false" tIns="0" lIns="0" bIns="0" rIns="0">
            <a:spAutoFit/>
          </a:bodyPr>
          <a:lstStyle/>
          <a:p>
            <a:pPr algn="just" marL="834999" indent="-417499" lvl="1">
              <a:lnSpc>
                <a:spcPts val="5414"/>
              </a:lnSpc>
              <a:buFont typeface="Arial"/>
              <a:buChar char="•"/>
            </a:pPr>
            <a:r>
              <a:rPr lang="en-US" sz="3867">
                <a:solidFill>
                  <a:srgbClr val="FFFFFF"/>
                </a:solidFill>
                <a:latin typeface="Montserrat"/>
              </a:rPr>
              <a:t>For the language , a recommendation is to incorporate more subtitles, as some popular movies in other languages can be made more popular</a:t>
            </a:r>
          </a:p>
          <a:p>
            <a:pPr algn="just" marL="834999" indent="-417499" lvl="1">
              <a:lnSpc>
                <a:spcPts val="5414"/>
              </a:lnSpc>
              <a:buFont typeface="Arial"/>
              <a:buChar char="•"/>
            </a:pPr>
            <a:r>
              <a:rPr lang="en-US" sz="3867">
                <a:solidFill>
                  <a:srgbClr val="FFFFFF"/>
                </a:solidFill>
                <a:latin typeface="Montserrat"/>
              </a:rPr>
              <a:t>Optimize budget allocation strategies for revenue maximization</a:t>
            </a:r>
          </a:p>
          <a:p>
            <a:pPr algn="just" marL="834999" indent="-417499" lvl="1">
              <a:lnSpc>
                <a:spcPts val="5414"/>
              </a:lnSpc>
              <a:buFont typeface="Arial"/>
              <a:buChar char="•"/>
            </a:pPr>
            <a:r>
              <a:rPr lang="en-US" sz="3867">
                <a:solidFill>
                  <a:srgbClr val="FFFFFF"/>
                </a:solidFill>
                <a:latin typeface="Montserrat"/>
              </a:rPr>
              <a:t>Microsoft should focus more on the worldwide market as the combination of worldwide gross and other languages can significantly increase worlwide profit</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1204C"/>
        </a:solidFill>
      </p:bgPr>
    </p:bg>
    <p:spTree>
      <p:nvGrpSpPr>
        <p:cNvPr id="1" name=""/>
        <p:cNvGrpSpPr/>
        <p:nvPr/>
      </p:nvGrpSpPr>
      <p:grpSpPr>
        <a:xfrm>
          <a:off x="0" y="0"/>
          <a:ext cx="0" cy="0"/>
          <a:chOff x="0" y="0"/>
          <a:chExt cx="0" cy="0"/>
        </a:xfrm>
      </p:grpSpPr>
      <p:sp>
        <p:nvSpPr>
          <p:cNvPr name="TextBox 2" id="2"/>
          <p:cNvSpPr txBox="true"/>
          <p:nvPr/>
        </p:nvSpPr>
        <p:spPr>
          <a:xfrm rot="0">
            <a:off x="-2452938" y="857250"/>
            <a:ext cx="13725168"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Next steps</a:t>
            </a:r>
          </a:p>
        </p:txBody>
      </p:sp>
      <p:sp>
        <p:nvSpPr>
          <p:cNvPr name="TextBox 3" id="3"/>
          <p:cNvSpPr txBox="true"/>
          <p:nvPr/>
        </p:nvSpPr>
        <p:spPr>
          <a:xfrm rot="0">
            <a:off x="573233" y="2681545"/>
            <a:ext cx="16006670" cy="4778565"/>
          </a:xfrm>
          <a:prstGeom prst="rect">
            <a:avLst/>
          </a:prstGeom>
        </p:spPr>
        <p:txBody>
          <a:bodyPr anchor="t" rtlCol="false" tIns="0" lIns="0" bIns="0" rIns="0">
            <a:spAutoFit/>
          </a:bodyPr>
          <a:lstStyle/>
          <a:p>
            <a:pPr algn="just" marL="834999" indent="-417499" lvl="1">
              <a:lnSpc>
                <a:spcPts val="5414"/>
              </a:lnSpc>
              <a:buFont typeface="Arial"/>
              <a:buChar char="•"/>
            </a:pPr>
            <a:r>
              <a:rPr lang="en-US" sz="3867">
                <a:solidFill>
                  <a:srgbClr val="FFFFFF"/>
                </a:solidFill>
                <a:latin typeface="Montserrat"/>
              </a:rPr>
              <a:t>Conduct deeper analysis on audience demographics and preferences</a:t>
            </a:r>
          </a:p>
          <a:p>
            <a:pPr algn="just" marL="834999" indent="-417499" lvl="1">
              <a:lnSpc>
                <a:spcPts val="5414"/>
              </a:lnSpc>
              <a:buFont typeface="Arial"/>
              <a:buChar char="•"/>
            </a:pPr>
            <a:r>
              <a:rPr lang="en-US" sz="3867">
                <a:solidFill>
                  <a:srgbClr val="FFFFFF"/>
                </a:solidFill>
                <a:latin typeface="Montserrat"/>
              </a:rPr>
              <a:t>Explore innovative marketing approaches to enhance movie visibility</a:t>
            </a:r>
          </a:p>
          <a:p>
            <a:pPr algn="just" marL="834999" indent="-417499" lvl="1">
              <a:lnSpc>
                <a:spcPts val="5414"/>
              </a:lnSpc>
              <a:buFont typeface="Arial"/>
              <a:buChar char="•"/>
            </a:pPr>
            <a:r>
              <a:rPr lang="en-US" sz="3867">
                <a:solidFill>
                  <a:srgbClr val="FFFFFF"/>
                </a:solidFill>
                <a:latin typeface="Montserrat"/>
              </a:rPr>
              <a:t>Collaborate with industry partners to validate findings and implement recommendations</a:t>
            </a:r>
          </a:p>
          <a:p>
            <a:pPr algn="just" marL="834999" indent="-417499" lvl="1">
              <a:lnSpc>
                <a:spcPts val="5414"/>
              </a:lnSpc>
              <a:buFont typeface="Arial"/>
              <a:buChar char="•"/>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3354044" y="1024236"/>
            <a:ext cx="6896632" cy="6896632"/>
          </a:xfrm>
          <a:custGeom>
            <a:avLst/>
            <a:gdLst/>
            <a:ahLst/>
            <a:cxnLst/>
            <a:rect r="r" b="b" t="t" l="l"/>
            <a:pathLst>
              <a:path h="6896632" w="6896632">
                <a:moveTo>
                  <a:pt x="0" y="0"/>
                </a:moveTo>
                <a:lnTo>
                  <a:pt x="6896633" y="0"/>
                </a:lnTo>
                <a:lnTo>
                  <a:pt x="6896633" y="6896632"/>
                </a:lnTo>
                <a:lnTo>
                  <a:pt x="0" y="6896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831439" y="3191290"/>
            <a:ext cx="8086060" cy="8086060"/>
          </a:xfrm>
          <a:custGeom>
            <a:avLst/>
            <a:gdLst/>
            <a:ahLst/>
            <a:cxnLst/>
            <a:rect r="r" b="b" t="t" l="l"/>
            <a:pathLst>
              <a:path h="8086060" w="8086060">
                <a:moveTo>
                  <a:pt x="0" y="0"/>
                </a:moveTo>
                <a:lnTo>
                  <a:pt x="8086061" y="0"/>
                </a:lnTo>
                <a:lnTo>
                  <a:pt x="8086061" y="8086061"/>
                </a:lnTo>
                <a:lnTo>
                  <a:pt x="0" y="80860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5400000">
            <a:off x="11928816" y="449266"/>
            <a:ext cx="12718369" cy="9388469"/>
          </a:xfrm>
          <a:custGeom>
            <a:avLst/>
            <a:gdLst/>
            <a:ahLst/>
            <a:cxnLst/>
            <a:rect r="r" b="b" t="t" l="l"/>
            <a:pathLst>
              <a:path h="9388469" w="12718369">
                <a:moveTo>
                  <a:pt x="0" y="0"/>
                </a:moveTo>
                <a:lnTo>
                  <a:pt x="12718368" y="0"/>
                </a:lnTo>
                <a:lnTo>
                  <a:pt x="12718368" y="9388468"/>
                </a:lnTo>
                <a:lnTo>
                  <a:pt x="0" y="93884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823539" y="2903539"/>
            <a:ext cx="5366128" cy="5017329"/>
          </a:xfrm>
          <a:custGeom>
            <a:avLst/>
            <a:gdLst/>
            <a:ahLst/>
            <a:cxnLst/>
            <a:rect r="r" b="b" t="t" l="l"/>
            <a:pathLst>
              <a:path h="5017329" w="5366128">
                <a:moveTo>
                  <a:pt x="0" y="0"/>
                </a:moveTo>
                <a:lnTo>
                  <a:pt x="5366128" y="0"/>
                </a:lnTo>
                <a:lnTo>
                  <a:pt x="5366128" y="5017329"/>
                </a:lnTo>
                <a:lnTo>
                  <a:pt x="0" y="5017329"/>
                </a:lnTo>
                <a:lnTo>
                  <a:pt x="0" y="0"/>
                </a:lnTo>
                <a:close/>
              </a:path>
            </a:pathLst>
          </a:custGeom>
          <a:blipFill>
            <a:blip r:embed="rId8"/>
            <a:stretch>
              <a:fillRect l="0" t="0" r="0" b="0"/>
            </a:stretch>
          </a:blipFill>
        </p:spPr>
      </p:sp>
      <p:sp>
        <p:nvSpPr>
          <p:cNvPr name="TextBox 6" id="6"/>
          <p:cNvSpPr txBox="true"/>
          <p:nvPr/>
        </p:nvSpPr>
        <p:spPr>
          <a:xfrm rot="0">
            <a:off x="1271219" y="4200702"/>
            <a:ext cx="8148349" cy="1685570"/>
          </a:xfrm>
          <a:prstGeom prst="rect">
            <a:avLst/>
          </a:prstGeom>
        </p:spPr>
        <p:txBody>
          <a:bodyPr anchor="t" rtlCol="false" tIns="0" lIns="0" bIns="0" rIns="0">
            <a:spAutoFit/>
          </a:bodyPr>
          <a:lstStyle/>
          <a:p>
            <a:pPr>
              <a:lnSpc>
                <a:spcPts val="13667"/>
              </a:lnSpc>
            </a:pPr>
            <a:r>
              <a:rPr lang="en-US" sz="9762">
                <a:solidFill>
                  <a:srgbClr val="FFFFFF"/>
                </a:solidFill>
                <a:latin typeface="Neue Machina Ultra-Bold"/>
              </a:rPr>
              <a:t>Thank You</a:t>
            </a:r>
          </a:p>
        </p:txBody>
      </p:sp>
      <p:sp>
        <p:nvSpPr>
          <p:cNvPr name="TextBox 7" id="7"/>
          <p:cNvSpPr txBox="true"/>
          <p:nvPr/>
        </p:nvSpPr>
        <p:spPr>
          <a:xfrm rot="0">
            <a:off x="9957310" y="3559519"/>
            <a:ext cx="6281646" cy="413870"/>
          </a:xfrm>
          <a:prstGeom prst="rect">
            <a:avLst/>
          </a:prstGeom>
        </p:spPr>
        <p:txBody>
          <a:bodyPr anchor="t" rtlCol="false" tIns="0" lIns="0" bIns="0" rIns="0">
            <a:spAutoFit/>
          </a:bodyPr>
          <a:lstStyle/>
          <a:p>
            <a:pPr>
              <a:lnSpc>
                <a:spcPts val="3438"/>
              </a:lnSpc>
              <a:spcBef>
                <a:spcPct val="0"/>
              </a:spcBef>
            </a:pPr>
            <a:r>
              <a:rPr lang="en-US" sz="2455">
                <a:solidFill>
                  <a:srgbClr val="FFFFFF"/>
                </a:solidFill>
                <a:latin typeface="Montserrat"/>
              </a:rPr>
              <a:t>Further questions can be addressed to:</a:t>
            </a:r>
          </a:p>
        </p:txBody>
      </p:sp>
      <p:sp>
        <p:nvSpPr>
          <p:cNvPr name="TextBox 8" id="8"/>
          <p:cNvSpPr txBox="true"/>
          <p:nvPr/>
        </p:nvSpPr>
        <p:spPr>
          <a:xfrm rot="0">
            <a:off x="9957310" y="5226900"/>
            <a:ext cx="6281646" cy="1271120"/>
          </a:xfrm>
          <a:prstGeom prst="rect">
            <a:avLst/>
          </a:prstGeom>
        </p:spPr>
        <p:txBody>
          <a:bodyPr anchor="t" rtlCol="false" tIns="0" lIns="0" bIns="0" rIns="0">
            <a:spAutoFit/>
          </a:bodyPr>
          <a:lstStyle/>
          <a:p>
            <a:pPr>
              <a:lnSpc>
                <a:spcPts val="3438"/>
              </a:lnSpc>
              <a:spcBef>
                <a:spcPct val="0"/>
              </a:spcBef>
            </a:pPr>
            <a:r>
              <a:rPr lang="en-US" sz="2455">
                <a:solidFill>
                  <a:srgbClr val="FFFFFF"/>
                </a:solidFill>
                <a:latin typeface="Montserrat"/>
              </a:rPr>
              <a:t>LinkedIn: https://www.linkedin.com/in/breden-mugambi-106242256/</a:t>
            </a:r>
          </a:p>
        </p:txBody>
      </p:sp>
      <p:sp>
        <p:nvSpPr>
          <p:cNvPr name="TextBox 9" id="9"/>
          <p:cNvSpPr txBox="true"/>
          <p:nvPr/>
        </p:nvSpPr>
        <p:spPr>
          <a:xfrm rot="0">
            <a:off x="9957310" y="4462049"/>
            <a:ext cx="6281646" cy="413870"/>
          </a:xfrm>
          <a:prstGeom prst="rect">
            <a:avLst/>
          </a:prstGeom>
        </p:spPr>
        <p:txBody>
          <a:bodyPr anchor="t" rtlCol="false" tIns="0" lIns="0" bIns="0" rIns="0">
            <a:spAutoFit/>
          </a:bodyPr>
          <a:lstStyle/>
          <a:p>
            <a:pPr>
              <a:lnSpc>
                <a:spcPts val="3438"/>
              </a:lnSpc>
              <a:spcBef>
                <a:spcPct val="0"/>
              </a:spcBef>
            </a:pPr>
            <a:r>
              <a:rPr lang="en-US" sz="2455">
                <a:solidFill>
                  <a:srgbClr val="FFFFFF"/>
                </a:solidFill>
                <a:latin typeface="Montserrat"/>
              </a:rPr>
              <a:t>Breden Mugambi</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DAGAJhpqKO0</dc:identifier>
  <dcterms:modified xsi:type="dcterms:W3CDTF">2011-08-01T06:04:30Z</dcterms:modified>
  <cp:revision>1</cp:revision>
  <dc:title>Blue Purple Futuristic Modern 3D Tech Company Business Presentation</dc:title>
</cp:coreProperties>
</file>

<file path=docProps/thumbnail.jpeg>
</file>